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63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66" r:id="rId14"/>
    <p:sldId id="299" r:id="rId15"/>
    <p:sldId id="300" r:id="rId16"/>
    <p:sldId id="274" r:id="rId17"/>
    <p:sldId id="295" r:id="rId18"/>
    <p:sldId id="301" r:id="rId19"/>
    <p:sldId id="302" r:id="rId20"/>
    <p:sldId id="303" r:id="rId21"/>
    <p:sldId id="304" r:id="rId22"/>
    <p:sldId id="296" r:id="rId23"/>
    <p:sldId id="297" r:id="rId24"/>
    <p:sldId id="305" r:id="rId25"/>
    <p:sldId id="306" r:id="rId26"/>
    <p:sldId id="307" r:id="rId27"/>
    <p:sldId id="29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mement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observe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stat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9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Encapsulation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is a key component of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Objected-Oriented Programming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As a principle it reminds us to think about object we create.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Objects should manage their own behaviour and state so that callers don’t need to concern themselves with the inner workings.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Objects should keep their internal state valid, allowing it to be modified by controlled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accesors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50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4" t="10799" r="10025" b="20590"/>
          <a:stretch/>
        </p:blipFill>
        <p:spPr>
          <a:xfrm>
            <a:off x="3237470" y="378942"/>
            <a:ext cx="5733536" cy="49344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93989" y="5248050"/>
            <a:ext cx="5420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CEBERG CLASS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76368" y="6097240"/>
            <a:ext cx="52557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08173" y="6171380"/>
            <a:ext cx="5296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It’s cool to hide your code</a:t>
            </a:r>
          </a:p>
        </p:txBody>
      </p:sp>
    </p:spTree>
    <p:extLst>
      <p:ext uri="{BB962C8B-B14F-4D97-AF65-F5344CB8AC3E}">
        <p14:creationId xmlns:p14="http://schemas.microsoft.com/office/powerpoint/2010/main" val="186045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66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encapsulation</a:t>
            </a:r>
            <a:br>
              <a:rPr lang="en-GB" sz="66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</a:br>
            <a:r>
              <a:rPr lang="en-GB" sz="66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inheritance</a:t>
            </a:r>
            <a:br>
              <a:rPr lang="en-GB" sz="66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</a:br>
            <a:r>
              <a:rPr lang="en-GB" sz="66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polymorphism</a:t>
            </a:r>
            <a:br>
              <a:rPr lang="en-GB" sz="66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</a:br>
            <a:r>
              <a:rPr lang="en-GB" sz="6600" dirty="0">
                <a:solidFill>
                  <a:schemeClr val="bg1">
                    <a:lumMod val="85000"/>
                  </a:schemeClr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abstraction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4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Memento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15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deals capturing an object’s internal state so that it can be reused later.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snapshot of the state is the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838200" y="4800315"/>
            <a:ext cx="2015412" cy="119431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Originator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5088294" y="4800315"/>
            <a:ext cx="2015412" cy="119431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Caretaker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9338388" y="4800315"/>
            <a:ext cx="2015412" cy="119431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Memento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858296" y="3732245"/>
            <a:ext cx="10515600" cy="545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It’s made up of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04316" y="170040"/>
            <a:ext cx="6096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'Originator'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_state;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Property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State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_state;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_state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"State = "</a:t>
            </a:r>
            <a:r>
              <a:rPr lang="en-GB" sz="1200" dirty="0">
                <a:latin typeface="Consolas" panose="020B0609020204030204" pitchFamily="49" charset="0"/>
              </a:rPr>
              <a:t> + _state);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Creates memento 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CreateMemento</a:t>
            </a:r>
            <a:r>
              <a:rPr lang="en-GB" sz="12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GB" sz="1200" dirty="0">
                <a:latin typeface="Consolas" panose="020B0609020204030204" pitchFamily="49" charset="0"/>
              </a:rPr>
              <a:t>(_state));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Restores original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SetMemento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GB" sz="1200" dirty="0">
                <a:latin typeface="Consolas" panose="020B0609020204030204" pitchFamily="49" charset="0"/>
              </a:rPr>
              <a:t> memento)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"Restoring state..."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State = </a:t>
            </a:r>
            <a:r>
              <a:rPr lang="en-GB" sz="1200" dirty="0" err="1">
                <a:latin typeface="Consolas" panose="020B0609020204030204" pitchFamily="49" charset="0"/>
              </a:rPr>
              <a:t>memento.State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4536" y="170040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'Memento'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_state;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Memento(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state)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._state</a:t>
            </a:r>
            <a:r>
              <a:rPr lang="en-GB" sz="1200" dirty="0">
                <a:latin typeface="Consolas" panose="020B0609020204030204" pitchFamily="49" charset="0"/>
              </a:rPr>
              <a:t> = state;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State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_state;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'Caretaker'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GB" sz="1200" dirty="0">
                <a:latin typeface="Consolas" panose="020B0609020204030204" pitchFamily="49" charset="0"/>
              </a:rPr>
              <a:t> _memento;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memento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Memento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Memento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_memento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_memento;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934546" y="643528"/>
            <a:ext cx="943947" cy="4154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Originator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8181391" y="4315123"/>
            <a:ext cx="943947" cy="41549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Caretaker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8091194" y="643528"/>
            <a:ext cx="943947" cy="41549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Memento</a:t>
            </a:r>
          </a:p>
        </p:txBody>
      </p:sp>
    </p:spTree>
    <p:extLst>
      <p:ext uri="{BB962C8B-B14F-4D97-AF65-F5344CB8AC3E}">
        <p14:creationId xmlns:p14="http://schemas.microsoft.com/office/powerpoint/2010/main" val="227216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34461" y="780990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MainApp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startup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class for Structural 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Memento Design Pattern.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MainApp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Entry point into console application.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Main()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GB" sz="1200" dirty="0">
                <a:latin typeface="Consolas" panose="020B0609020204030204" pitchFamily="49" charset="0"/>
              </a:rPr>
              <a:t> o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Originator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o.State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"On"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Store internal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GB" sz="1200" dirty="0">
                <a:latin typeface="Consolas" panose="020B0609020204030204" pitchFamily="49" charset="0"/>
              </a:rPr>
              <a:t> c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Caretaker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c.Memento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o.CreateMemento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Continue changing originator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o.State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"Off"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Restore saved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o.SetMemento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c.Memento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Wait for user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.ReadKey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Memento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Memento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https://sourcemaking.com/design_patterns/memento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Memento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https://en.wikipedia.org/wiki/memento_pattern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Observer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forms the basis of model-view-controller (MVC).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 describes an object with a state which has listeners that register to be notified of changes.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When the changes occur the listeners check the object for the current state.</a:t>
            </a:r>
          </a:p>
        </p:txBody>
      </p:sp>
    </p:spTree>
    <p:extLst>
      <p:ext uri="{BB962C8B-B14F-4D97-AF65-F5344CB8AC3E}">
        <p14:creationId xmlns:p14="http://schemas.microsoft.com/office/powerpoint/2010/main" val="39402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Observer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387" y="1968456"/>
            <a:ext cx="40386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7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14183" y="413062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'Subject' abstract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Subject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r>
              <a:rPr lang="en-GB" sz="1200" dirty="0">
                <a:latin typeface="Consolas" panose="020B0609020204030204" pitchFamily="49" charset="0"/>
              </a:rPr>
              <a:t>&gt; _observers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List</a:t>
            </a:r>
            <a:r>
              <a:rPr lang="en-GB" sz="1200" dirty="0">
                <a:latin typeface="Consolas" panose="020B0609020204030204" pitchFamily="49" charset="0"/>
              </a:rPr>
              <a:t>&lt;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r>
              <a:rPr lang="en-GB" sz="1200" dirty="0">
                <a:latin typeface="Consolas" panose="020B0609020204030204" pitchFamily="49" charset="0"/>
              </a:rPr>
              <a:t>&gt;();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Attach(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r>
              <a:rPr lang="en-GB" sz="1200" dirty="0">
                <a:latin typeface="Consolas" panose="020B0609020204030204" pitchFamily="49" charset="0"/>
              </a:rPr>
              <a:t> observer)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observers.Add</a:t>
            </a:r>
            <a:r>
              <a:rPr lang="en-GB" sz="1200" dirty="0">
                <a:latin typeface="Consolas" panose="020B0609020204030204" pitchFamily="49" charset="0"/>
              </a:rPr>
              <a:t>(observer);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Detach(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r>
              <a:rPr lang="en-GB" sz="1200" dirty="0">
                <a:latin typeface="Consolas" panose="020B0609020204030204" pitchFamily="49" charset="0"/>
              </a:rPr>
              <a:t> observer)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observers.Remove</a:t>
            </a:r>
            <a:r>
              <a:rPr lang="en-GB" sz="1200" dirty="0">
                <a:latin typeface="Consolas" panose="020B0609020204030204" pitchFamily="49" charset="0"/>
              </a:rPr>
              <a:t>(observer);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Notify()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r>
              <a:rPr lang="en-GB" sz="1200" dirty="0">
                <a:latin typeface="Consolas" panose="020B0609020204030204" pitchFamily="49" charset="0"/>
              </a:rPr>
              <a:t> o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GB" sz="1200" dirty="0">
                <a:latin typeface="Consolas" panose="020B0609020204030204" pitchFamily="49" charset="0"/>
              </a:rPr>
              <a:t> _observers)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o.Update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1306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Subject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subjectState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subject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SubjectState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subjectState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</a:t>
            </a:r>
            <a:r>
              <a:rPr lang="en-GB" sz="1200" dirty="0" err="1">
                <a:latin typeface="Consolas" panose="020B0609020204030204" pitchFamily="49" charset="0"/>
              </a:rPr>
              <a:t>subjectState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8794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38898" y="24006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'Observer' abstract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Update();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17004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Observer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observerState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 _subject;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 subject,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GB" sz="1200" dirty="0">
                <a:latin typeface="Consolas" panose="020B0609020204030204" pitchFamily="49" charset="0"/>
              </a:rPr>
              <a:t> name)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._subject</a:t>
            </a:r>
            <a:r>
              <a:rPr lang="en-GB" sz="1200" dirty="0">
                <a:latin typeface="Consolas" panose="020B0609020204030204" pitchFamily="49" charset="0"/>
              </a:rPr>
              <a:t> = subject;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._name</a:t>
            </a:r>
            <a:r>
              <a:rPr lang="en-GB" sz="1200" dirty="0">
                <a:latin typeface="Consolas" panose="020B0609020204030204" pitchFamily="49" charset="0"/>
              </a:rPr>
              <a:t> = name;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Update()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observerState</a:t>
            </a:r>
            <a:r>
              <a:rPr lang="en-GB" sz="1200" dirty="0">
                <a:latin typeface="Consolas" panose="020B0609020204030204" pitchFamily="49" charset="0"/>
              </a:rPr>
              <a:t> = _</a:t>
            </a:r>
            <a:r>
              <a:rPr lang="en-GB" sz="1200" dirty="0" err="1">
                <a:latin typeface="Consolas" panose="020B0609020204030204" pitchFamily="49" charset="0"/>
              </a:rPr>
              <a:t>subject.SubjectState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"Observer {0}'s new state is {1}"</a:t>
            </a:r>
            <a:r>
              <a:rPr lang="en-GB" sz="1200" dirty="0">
                <a:latin typeface="Consolas" panose="020B0609020204030204" pitchFamily="49" charset="0"/>
              </a:rPr>
              <a:t>,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_name, _</a:t>
            </a:r>
            <a:r>
              <a:rPr lang="en-GB" sz="1200" dirty="0" err="1">
                <a:latin typeface="Consolas" panose="020B0609020204030204" pitchFamily="49" charset="0"/>
              </a:rPr>
              <a:t>observerState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subject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 Subject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_subject;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GB" sz="1200" dirty="0">
                <a:latin typeface="Consolas" panose="020B0609020204030204" pitchFamily="49" charset="0"/>
              </a:rPr>
              <a:t> { _subject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9308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848497" y="86100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MainApp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startup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class for Structural 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Observer Design Pattern.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MainApp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Entry point into console application.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Main()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Configure Observer pattern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 s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ConcreteSubject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s.Attach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latin typeface="Consolas" panose="020B0609020204030204" pitchFamily="49" charset="0"/>
              </a:rPr>
              <a:t>(s,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"X"</a:t>
            </a:r>
            <a:r>
              <a:rPr lang="en-GB" sz="12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s.Attach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latin typeface="Consolas" panose="020B0609020204030204" pitchFamily="49" charset="0"/>
              </a:rPr>
              <a:t>(s,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"Y"</a:t>
            </a:r>
            <a:r>
              <a:rPr lang="en-GB" sz="12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s.Attach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ConcreteObserver</a:t>
            </a:r>
            <a:r>
              <a:rPr lang="en-GB" sz="1200" dirty="0">
                <a:latin typeface="Consolas" panose="020B0609020204030204" pitchFamily="49" charset="0"/>
              </a:rPr>
              <a:t>(s,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"Z"</a:t>
            </a:r>
            <a:r>
              <a:rPr lang="en-GB" sz="12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Change subject and notify observers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s.SubjectState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"ABC"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s.Notify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Wait for user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.ReadKey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Observer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Observer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https://sourcemaking.com/design_patterns/observer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Observer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https://en.wikipedia.org/wiki/observer_pattern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7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state pattern describes a state machine made from objects.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Each state is encapsulated into an object which is switched to during state transitions.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All states derive from a base class or interface.</a:t>
            </a:r>
          </a:p>
          <a:p>
            <a:pPr marL="0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2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042" y="1890582"/>
            <a:ext cx="6236498" cy="363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0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70702" y="692642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'State' abstract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abstract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Handle(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en-GB" sz="1200" dirty="0">
                <a:latin typeface="Consolas" panose="020B0609020204030204" pitchFamily="49" charset="0"/>
              </a:rPr>
              <a:t> context);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ConcreteState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ConcreteStateA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Handle(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en-GB" sz="1200" dirty="0">
                <a:latin typeface="Consolas" panose="020B0609020204030204" pitchFamily="49" charset="0"/>
              </a:rPr>
              <a:t> context)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context.State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ConcreteStateB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A '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ConcreteState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ConcreteStateB</a:t>
            </a:r>
            <a:r>
              <a:rPr lang="en-GB" sz="1200" dirty="0">
                <a:latin typeface="Consolas" panose="020B0609020204030204" pitchFamily="49" charset="0"/>
              </a:rPr>
              <a:t> :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override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Handle(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en-GB" sz="1200" dirty="0">
                <a:latin typeface="Consolas" panose="020B0609020204030204" pitchFamily="49" charset="0"/>
              </a:rPr>
              <a:t> context)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context.State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ConcreteStateA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4194" y="692642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The 'Context' class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GB" sz="1200" dirty="0">
                <a:latin typeface="Consolas" panose="020B0609020204030204" pitchFamily="49" charset="0"/>
              </a:rPr>
              <a:t> _state;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Constructor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Context(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GB" sz="1200" dirty="0">
                <a:latin typeface="Consolas" panose="020B0609020204030204" pitchFamily="49" charset="0"/>
              </a:rPr>
              <a:t> state)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 err="1">
                <a:latin typeface="Consolas" panose="020B0609020204030204" pitchFamily="49" charset="0"/>
              </a:rPr>
              <a:t>.State</a:t>
            </a:r>
            <a:r>
              <a:rPr lang="en-GB" sz="1200" dirty="0">
                <a:latin typeface="Consolas" panose="020B0609020204030204" pitchFamily="49" charset="0"/>
              </a:rPr>
              <a:t> = state;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Gets or sets the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State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GB" sz="1200" dirty="0">
                <a:latin typeface="Consolas" panose="020B0609020204030204" pitchFamily="49" charset="0"/>
              </a:rPr>
              <a:t> {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GB" sz="1200" dirty="0">
                <a:latin typeface="Consolas" panose="020B0609020204030204" pitchFamily="49" charset="0"/>
              </a:rPr>
              <a:t> _state;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_state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value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.WriteLine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A31515"/>
                </a:solidFill>
                <a:latin typeface="Consolas" panose="020B0609020204030204" pitchFamily="49" charset="0"/>
              </a:rPr>
              <a:t>"State: "</a:t>
            </a:r>
            <a:r>
              <a:rPr lang="en-GB" sz="1200" dirty="0">
                <a:latin typeface="Consolas" panose="020B0609020204030204" pitchFamily="49" charset="0"/>
              </a:rPr>
              <a:t> + _</a:t>
            </a:r>
            <a:r>
              <a:rPr lang="en-GB" sz="1200" dirty="0" err="1">
                <a:latin typeface="Consolas" panose="020B0609020204030204" pitchFamily="49" charset="0"/>
              </a:rPr>
              <a:t>state.GetType</a:t>
            </a:r>
            <a:r>
              <a:rPr lang="en-GB" sz="1200" dirty="0">
                <a:latin typeface="Consolas" panose="020B0609020204030204" pitchFamily="49" charset="0"/>
              </a:rPr>
              <a:t>().Name);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Request()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_</a:t>
            </a:r>
            <a:r>
              <a:rPr lang="en-GB" sz="1200" dirty="0" err="1">
                <a:latin typeface="Consolas" panose="020B0609020204030204" pitchFamily="49" charset="0"/>
              </a:rPr>
              <a:t>state.Handle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GB" sz="12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18984" y="115447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MainApp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startup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class for Structural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State Design Pattern.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MainApp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Entry point into console application.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///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808080"/>
                </a:solidFill>
                <a:latin typeface="Consolas" panose="020B0609020204030204" pitchFamily="49" charset="0"/>
              </a:rPr>
              <a:t>&lt;/summary&gt;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GB" sz="1200" dirty="0">
                <a:latin typeface="Consolas" panose="020B0609020204030204" pitchFamily="49" charset="0"/>
              </a:rPr>
              <a:t> Main()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Setup context in a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en-GB" sz="1200" dirty="0">
                <a:latin typeface="Consolas" panose="020B0609020204030204" pitchFamily="49" charset="0"/>
              </a:rPr>
              <a:t> c = 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>
                <a:solidFill>
                  <a:srgbClr val="2B91AF"/>
                </a:solidFill>
                <a:latin typeface="Consolas" panose="020B0609020204030204" pitchFamily="49" charset="0"/>
              </a:rPr>
              <a:t>Context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ConcreteStateA</a:t>
            </a:r>
            <a:r>
              <a:rPr lang="en-GB" sz="1200" dirty="0">
                <a:latin typeface="Consolas" panose="020B0609020204030204" pitchFamily="49" charset="0"/>
              </a:rPr>
              <a:t>());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Issue requests, which toggles state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c.Request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c.Request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c.Request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latin typeface="Consolas" panose="020B0609020204030204" pitchFamily="49" charset="0"/>
              </a:rPr>
              <a:t>c.Request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>
                <a:solidFill>
                  <a:srgbClr val="008000"/>
                </a:solidFill>
                <a:latin typeface="Consolas" panose="020B0609020204030204" pitchFamily="49" charset="0"/>
              </a:rPr>
              <a:t>// Wait for user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      </a:t>
            </a:r>
            <a:r>
              <a:rPr lang="en-GB" sz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GB" sz="1200" dirty="0" err="1">
                <a:latin typeface="Consolas" panose="020B0609020204030204" pitchFamily="49" charset="0"/>
              </a:rPr>
              <a:t>.ReadKey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7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State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State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https://sourcemaking.com/design_patterns/state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State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https://en.wikipedia.org/wiki/state_pattern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28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Principal of Least Surprise 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Strategy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b="1">
                <a:latin typeface="Segoe UI Semibold" panose="020B0702040204020203" pitchFamily="34" charset="0"/>
                <a:cs typeface="Segoe UI Semibold" panose="020B0702040204020203" pitchFamily="34" charset="0"/>
              </a:rPr>
              <a:t>Template Method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Visitor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73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Tell, Don’t 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principle encourages the combination of data and the code that operates on the data.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Making objects that have behaviour with data means less duplicated code operating on the data, and more reusability.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Value { get; set;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public class Client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public void </a:t>
            </a:r>
            <a:r>
              <a:rPr lang="en-GB" sz="1200" dirty="0" err="1">
                <a:latin typeface="Consolas" panose="020B0609020204030204" pitchFamily="49" charset="0"/>
              </a:rPr>
              <a:t>AlertService</a:t>
            </a:r>
            <a:r>
              <a:rPr lang="en-GB" sz="1200" dirty="0">
                <a:latin typeface="Consolas" panose="020B0609020204030204" pitchFamily="49" charset="0"/>
              </a:rPr>
              <a:t>(List&lt;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&gt;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</a:t>
            </a:r>
            <a:r>
              <a:rPr lang="en-GB" sz="1200" dirty="0" err="1">
                <a:latin typeface="Consolas" panose="020B0609020204030204" pitchFamily="49" charset="0"/>
              </a:rPr>
              <a:t>foreach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 err="1">
                <a:latin typeface="Consolas" panose="020B0609020204030204" pitchFamily="49" charset="0"/>
              </a:rPr>
              <a:t>var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 in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    if (</a:t>
            </a:r>
            <a:r>
              <a:rPr lang="en-GB" sz="1200" dirty="0" err="1">
                <a:latin typeface="Consolas" panose="020B0609020204030204" pitchFamily="49" charset="0"/>
              </a:rPr>
              <a:t>cpuMonitor.Value</a:t>
            </a:r>
            <a:r>
              <a:rPr lang="en-GB" sz="1200" dirty="0">
                <a:latin typeface="Consolas" panose="020B0609020204030204" pitchFamily="49" charset="0"/>
              </a:rPr>
              <a:t> &gt; 90)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    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        // alert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    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    }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  <a:endParaRPr lang="en-GB" sz="1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6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660822" y="889844"/>
            <a:ext cx="68703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latin typeface="Consolas" panose="020B0609020204030204" pitchFamily="49" charset="0"/>
              </a:rPr>
              <a:t>readonly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Value { get; set;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bool </a:t>
            </a:r>
            <a:r>
              <a:rPr lang="en-GB" sz="1200" dirty="0" err="1">
                <a:latin typeface="Consolas" panose="020B0609020204030204" pitchFamily="49" charset="0"/>
              </a:rPr>
              <a:t>ExceedsThreshold</a:t>
            </a:r>
            <a:r>
              <a:rPr lang="en-GB" sz="1200" dirty="0">
                <a:latin typeface="Consolas" panose="020B0609020204030204" pitchFamily="49" charset="0"/>
              </a:rPr>
              <a:t> {  get { return Value &gt;=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 }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public class Client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void </a:t>
            </a:r>
            <a:r>
              <a:rPr lang="en-GB" sz="1200" dirty="0" err="1">
                <a:latin typeface="Consolas" panose="020B0609020204030204" pitchFamily="49" charset="0"/>
              </a:rPr>
              <a:t>AlertService</a:t>
            </a:r>
            <a:r>
              <a:rPr lang="en-GB" sz="1200" dirty="0">
                <a:latin typeface="Consolas" panose="020B0609020204030204" pitchFamily="49" charset="0"/>
              </a:rPr>
              <a:t>(List&lt;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&gt;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foreach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 err="1">
                <a:latin typeface="Consolas" panose="020B0609020204030204" pitchFamily="49" charset="0"/>
              </a:rPr>
              <a:t>var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 in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if (</a:t>
            </a:r>
            <a:r>
              <a:rPr lang="en-GB" sz="1200" dirty="0" err="1">
                <a:latin typeface="Consolas" panose="020B0609020204030204" pitchFamily="49" charset="0"/>
              </a:rPr>
              <a:t>cpuMonitor.ExceedsThreshold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    // alert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 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075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685536" y="243513"/>
            <a:ext cx="682092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nsolas" panose="020B0609020204030204" pitchFamily="49" charset="0"/>
              </a:rPr>
              <a:t>public class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latin typeface="Consolas" panose="020B0609020204030204" pitchFamily="49" charset="0"/>
              </a:rPr>
              <a:t>readonly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private </a:t>
            </a:r>
            <a:r>
              <a:rPr lang="en-GB" sz="1200" dirty="0" err="1">
                <a:latin typeface="Consolas" panose="020B0609020204030204" pitchFamily="49" charset="0"/>
              </a:rPr>
              <a:t>readonly</a:t>
            </a:r>
            <a:r>
              <a:rPr lang="en-GB" sz="1200" dirty="0">
                <a:latin typeface="Consolas" panose="020B0609020204030204" pitchFamily="49" charset="0"/>
              </a:rPr>
              <a:t> Action&lt;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&gt; _</a:t>
            </a:r>
            <a:r>
              <a:rPr lang="en-GB" sz="1200" dirty="0" err="1">
                <a:latin typeface="Consolas" panose="020B0609020204030204" pitchFamily="49" charset="0"/>
              </a:rPr>
              <a:t>alertAction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(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, Action&lt;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&gt; </a:t>
            </a:r>
            <a:r>
              <a:rPr lang="en-GB" sz="1200" dirty="0" err="1">
                <a:latin typeface="Consolas" panose="020B0609020204030204" pitchFamily="49" charset="0"/>
              </a:rPr>
              <a:t>alertAction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_</a:t>
            </a:r>
            <a:r>
              <a:rPr lang="en-GB" sz="1200" dirty="0" err="1">
                <a:latin typeface="Consolas" panose="020B0609020204030204" pitchFamily="49" charset="0"/>
              </a:rPr>
              <a:t>alertAction</a:t>
            </a:r>
            <a:r>
              <a:rPr lang="en-GB" sz="1200" dirty="0">
                <a:latin typeface="Consolas" panose="020B0609020204030204" pitchFamily="49" charset="0"/>
              </a:rPr>
              <a:t> = </a:t>
            </a:r>
            <a:r>
              <a:rPr lang="en-GB" sz="1200" dirty="0" err="1">
                <a:latin typeface="Consolas" panose="020B0609020204030204" pitchFamily="49" charset="0"/>
              </a:rPr>
              <a:t>alertAction</a:t>
            </a:r>
            <a:r>
              <a:rPr lang="en-GB" sz="12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</a:t>
            </a:r>
            <a:r>
              <a:rPr lang="en-GB" sz="1200" dirty="0" err="1">
                <a:latin typeface="Consolas" panose="020B0609020204030204" pitchFamily="49" charset="0"/>
              </a:rPr>
              <a:t>int</a:t>
            </a:r>
            <a:r>
              <a:rPr lang="en-GB" sz="1200" dirty="0">
                <a:latin typeface="Consolas" panose="020B0609020204030204" pitchFamily="49" charset="0"/>
              </a:rPr>
              <a:t> Value { get; set;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bool </a:t>
            </a:r>
            <a:r>
              <a:rPr lang="en-GB" sz="1200" dirty="0" err="1">
                <a:latin typeface="Consolas" panose="020B0609020204030204" pitchFamily="49" charset="0"/>
              </a:rPr>
              <a:t>ExceedsThreshold</a:t>
            </a:r>
            <a:r>
              <a:rPr lang="en-GB" sz="1200" dirty="0">
                <a:latin typeface="Consolas" panose="020B0609020204030204" pitchFamily="49" charset="0"/>
              </a:rPr>
              <a:t> { get { return Value &gt;= _</a:t>
            </a:r>
            <a:r>
              <a:rPr lang="en-GB" sz="1200" dirty="0" err="1">
                <a:latin typeface="Consolas" panose="020B0609020204030204" pitchFamily="49" charset="0"/>
              </a:rPr>
              <a:t>alertThreshold</a:t>
            </a:r>
            <a:r>
              <a:rPr lang="en-GB" sz="1200" dirty="0">
                <a:latin typeface="Consolas" panose="020B0609020204030204" pitchFamily="49" charset="0"/>
              </a:rPr>
              <a:t>; } 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    public void Sample()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if (</a:t>
            </a:r>
            <a:r>
              <a:rPr lang="en-GB" sz="1200" dirty="0" err="1">
                <a:latin typeface="Consolas" panose="020B0609020204030204" pitchFamily="49" charset="0"/>
              </a:rPr>
              <a:t>ExceedsThreshold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_</a:t>
            </a:r>
            <a:r>
              <a:rPr lang="en-GB" sz="1200" dirty="0" err="1">
                <a:latin typeface="Consolas" panose="020B0609020204030204" pitchFamily="49" charset="0"/>
              </a:rPr>
              <a:t>alertAction</a:t>
            </a:r>
            <a:r>
              <a:rPr lang="en-GB" sz="1200" dirty="0">
                <a:latin typeface="Consolas" panose="020B0609020204030204" pitchFamily="49" charset="0"/>
              </a:rPr>
              <a:t>(this);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  <a:p>
            <a:endParaRPr lang="en-GB" sz="1200" dirty="0">
              <a:latin typeface="Consolas" panose="020B0609020204030204" pitchFamily="49" charset="0"/>
            </a:endParaRPr>
          </a:p>
          <a:p>
            <a:r>
              <a:rPr lang="en-GB" sz="1200" dirty="0">
                <a:latin typeface="Consolas" panose="020B0609020204030204" pitchFamily="49" charset="0"/>
              </a:rPr>
              <a:t>public class Client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public void </a:t>
            </a:r>
            <a:r>
              <a:rPr lang="en-GB" sz="1200" dirty="0" err="1">
                <a:latin typeface="Consolas" panose="020B0609020204030204" pitchFamily="49" charset="0"/>
              </a:rPr>
              <a:t>AlertService</a:t>
            </a:r>
            <a:r>
              <a:rPr lang="en-GB" sz="1200" dirty="0">
                <a:latin typeface="Consolas" panose="020B0609020204030204" pitchFamily="49" charset="0"/>
              </a:rPr>
              <a:t>(List&lt;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&gt;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</a:t>
            </a:r>
            <a:r>
              <a:rPr lang="en-GB" sz="1200" dirty="0" err="1">
                <a:latin typeface="Consolas" panose="020B0609020204030204" pitchFamily="49" charset="0"/>
              </a:rPr>
              <a:t>foreach</a:t>
            </a:r>
            <a:r>
              <a:rPr lang="en-GB" sz="1200" dirty="0">
                <a:latin typeface="Consolas" panose="020B0609020204030204" pitchFamily="49" charset="0"/>
              </a:rPr>
              <a:t> (</a:t>
            </a:r>
            <a:r>
              <a:rPr lang="en-GB" sz="1200" dirty="0" err="1">
                <a:latin typeface="Consolas" panose="020B0609020204030204" pitchFamily="49" charset="0"/>
              </a:rPr>
              <a:t>var</a:t>
            </a:r>
            <a:r>
              <a:rPr lang="en-GB" sz="1200" dirty="0">
                <a:latin typeface="Consolas" panose="020B0609020204030204" pitchFamily="49" charset="0"/>
              </a:rPr>
              <a:t> </a:t>
            </a:r>
            <a:r>
              <a:rPr lang="en-GB" sz="1200" dirty="0" err="1">
                <a:latin typeface="Consolas" panose="020B0609020204030204" pitchFamily="49" charset="0"/>
              </a:rPr>
              <a:t>cpuMonitor</a:t>
            </a:r>
            <a:r>
              <a:rPr lang="en-GB" sz="1200" dirty="0">
                <a:latin typeface="Consolas" panose="020B0609020204030204" pitchFamily="49" charset="0"/>
              </a:rPr>
              <a:t> in </a:t>
            </a:r>
            <a:r>
              <a:rPr lang="en-GB" sz="1200" dirty="0" err="1">
                <a:latin typeface="Consolas" panose="020B0609020204030204" pitchFamily="49" charset="0"/>
              </a:rPr>
              <a:t>cpuMonitors</a:t>
            </a:r>
            <a:r>
              <a:rPr lang="en-GB" sz="12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    </a:t>
            </a:r>
            <a:r>
              <a:rPr lang="en-GB" sz="1200" dirty="0" err="1">
                <a:latin typeface="Consolas" panose="020B0609020204030204" pitchFamily="49" charset="0"/>
              </a:rPr>
              <a:t>cpuMonitor.Sample</a:t>
            </a:r>
            <a:r>
              <a:rPr lang="en-GB" sz="1200" dirty="0">
                <a:latin typeface="Consolas" panose="020B0609020204030204" pitchFamily="49" charset="0"/>
              </a:rPr>
              <a:t>();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67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Tell, Don’t 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As most principles this should be balanced with other points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recommends can lead to data models that can go straight into databases. Behaviour attached to these models may be difficult.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13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778</Words>
  <Application>Microsoft Office PowerPoint</Application>
  <PresentationFormat>Widescreen</PresentationFormat>
  <Paragraphs>498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等线</vt:lpstr>
      <vt:lpstr>Arial</vt:lpstr>
      <vt:lpstr>Calibri</vt:lpstr>
      <vt:lpstr>Calibri Light</vt:lpstr>
      <vt:lpstr>Consolas</vt:lpstr>
      <vt:lpstr>Segoe UI</vt:lpstr>
      <vt:lpstr>Segoe UI Black</vt:lpstr>
      <vt:lpstr>Segoe UI Light</vt:lpstr>
      <vt:lpstr>Segoe UI Semibold</vt:lpstr>
      <vt:lpstr>Times New Roman</vt:lpstr>
      <vt:lpstr>Office Theme</vt:lpstr>
      <vt:lpstr>How to be a Good Developer</vt:lpstr>
      <vt:lpstr>PowerPoint Presentation</vt:lpstr>
      <vt:lpstr>Principles</vt:lpstr>
      <vt:lpstr>PowerPoint Presentation</vt:lpstr>
      <vt:lpstr>Principles | Tell, Don’t Ask</vt:lpstr>
      <vt:lpstr>PowerPoint Presentation</vt:lpstr>
      <vt:lpstr>PowerPoint Presentation</vt:lpstr>
      <vt:lpstr>PowerPoint Presentation</vt:lpstr>
      <vt:lpstr>Principles | Tell, Don’t Ask</vt:lpstr>
      <vt:lpstr>Principles | Encapsulation</vt:lpstr>
      <vt:lpstr>PowerPoint Presentation</vt:lpstr>
      <vt:lpstr>PowerPoint Presentation</vt:lpstr>
      <vt:lpstr>Pattern | Memento  Behavioural </vt:lpstr>
      <vt:lpstr>PowerPoint Presentation</vt:lpstr>
      <vt:lpstr>PowerPoint Presentation</vt:lpstr>
      <vt:lpstr>Pattern | Memento  Behavioural </vt:lpstr>
      <vt:lpstr>Pattern | Observer  Behavioural </vt:lpstr>
      <vt:lpstr>Pattern | Observer  Behavioural </vt:lpstr>
      <vt:lpstr>PowerPoint Presentation</vt:lpstr>
      <vt:lpstr>PowerPoint Presentation</vt:lpstr>
      <vt:lpstr>PowerPoint Presentation</vt:lpstr>
      <vt:lpstr>Pattern | Observer  Behavioural </vt:lpstr>
      <vt:lpstr>Pattern | State  Behavioural </vt:lpstr>
      <vt:lpstr>Pattern | State  Behavioural </vt:lpstr>
      <vt:lpstr>PowerPoint Presentation</vt:lpstr>
      <vt:lpstr>PowerPoint Presentation</vt:lpstr>
      <vt:lpstr>Pattern | State  Behavioural 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71</cp:revision>
  <dcterms:created xsi:type="dcterms:W3CDTF">2016-05-13T07:51:51Z</dcterms:created>
  <dcterms:modified xsi:type="dcterms:W3CDTF">2016-11-30T22:02:54Z</dcterms:modified>
</cp:coreProperties>
</file>