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62" r:id="rId7"/>
    <p:sldId id="265" r:id="rId8"/>
    <p:sldId id="270" r:id="rId9"/>
    <p:sldId id="271" r:id="rId10"/>
    <p:sldId id="272" r:id="rId11"/>
    <p:sldId id="266" r:id="rId12"/>
    <p:sldId id="273" r:id="rId13"/>
    <p:sldId id="261" r:id="rId14"/>
    <p:sldId id="267" r:id="rId15"/>
    <p:sldId id="268" r:id="rId16"/>
    <p:sldId id="274" r:id="rId17"/>
    <p:sldId id="264" r:id="rId18"/>
    <p:sldId id="277" r:id="rId19"/>
    <p:sldId id="276" r:id="rId20"/>
    <p:sldId id="278" r:id="rId21"/>
    <p:sldId id="275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D0D602-4AC2-47AE-BACD-CA297D8D80D3}">
          <p14:sldIdLst>
            <p14:sldId id="256"/>
            <p14:sldId id="257"/>
            <p14:sldId id="258"/>
            <p14:sldId id="263"/>
            <p14:sldId id="260"/>
            <p14:sldId id="262"/>
            <p14:sldId id="265"/>
            <p14:sldId id="270"/>
            <p14:sldId id="271"/>
            <p14:sldId id="272"/>
            <p14:sldId id="266"/>
            <p14:sldId id="273"/>
            <p14:sldId id="261"/>
            <p14:sldId id="267"/>
            <p14:sldId id="268"/>
            <p14:sldId id="274"/>
            <p14:sldId id="264"/>
            <p14:sldId id="277"/>
            <p14:sldId id="276"/>
            <p14:sldId id="278"/>
            <p14:sldId id="275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9AD7-C37E-42B7-9D28-B20921C7D1AF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D036DBE9-322A-48CC-9C0C-7C5CECA205CF}" type="slidenum">
              <a:rPr lang="en-GB" smtClean="0"/>
              <a:pPr/>
              <a:t>‹#›</a:t>
            </a:fld>
            <a:r>
              <a:rPr lang="en-GB" dirty="0"/>
              <a:t> OF 30</a:t>
            </a:r>
          </a:p>
        </p:txBody>
      </p:sp>
    </p:spTree>
    <p:extLst>
      <p:ext uri="{BB962C8B-B14F-4D97-AF65-F5344CB8AC3E}">
        <p14:creationId xmlns:p14="http://schemas.microsoft.com/office/powerpoint/2010/main" val="102311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C02-C3EF-4CB5-94D2-C6EAB22076B2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44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71C3-C161-421F-AA06-0651A9C0687E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2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2F94-FFBA-482F-9F61-875BF99537CE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54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4F46-6870-4F47-96D4-1CC63AAFD106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5967-6CE9-45EF-BF99-9403C093C6A8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8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3538-BB13-49DB-AF1A-711C93906169}" type="datetime1">
              <a:rPr lang="en-GB" smtClean="0"/>
              <a:t>30/11/16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76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D348-FFF4-49E9-9F3F-B5C3965F594A}" type="datetime1">
              <a:rPr lang="en-GB" smtClean="0"/>
              <a:t>30/11/16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8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4ED8-1884-4047-B200-B5E313C8A970}" type="datetime1">
              <a:rPr lang="en-GB" smtClean="0"/>
              <a:t>30/11/16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7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70D3-3A79-4DF9-AB75-7DAEFE7DFC94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41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6069-B1EB-47A7-A924-C6D869136B29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63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2A2C1-67B5-41AA-B73C-9B86EB373504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32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actory_method_pattern" TargetMode="External"/><Relationship Id="rId2" Type="http://schemas.openxmlformats.org/officeDocument/2006/relationships/hyperlink" Target="https://sourcemaking.com/design_patterns/factory_metho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npress.com/tutorial/the-factory-design-pattern-explained-by-example/142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actory_method_pattern" TargetMode="External"/><Relationship Id="rId2" Type="http://schemas.openxmlformats.org/officeDocument/2006/relationships/hyperlink" Target="https://sourcemaking.com/design_patterns/abstract_factor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npress.com/tutorial/the-factory-design-pattern-explained-by-example/142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286" y="1122363"/>
            <a:ext cx="11103428" cy="2387600"/>
          </a:xfrm>
        </p:spPr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How to be a Good Developer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zh-CN" dirty="0">
                <a:latin typeface="Segoe UI" panose="020B0502040204020203" pitchFamily="34" charset="0"/>
                <a:cs typeface="Segoe UI" panose="020B0502040204020203" pitchFamily="34" charset="0"/>
              </a:rPr>
              <a:t>SESSION 1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40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Persistence Ignorance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02696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void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sz="2000" dirty="0" err="1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MoveToZuerichBahnhofstrasse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(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Employee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sz="2000" dirty="0" err="1">
                <a:latin typeface="Consolas" panose="020B0609020204030204" pitchFamily="49" charset="0"/>
                <a:cs typeface="Segoe UI" panose="020B0502040204020203" pitchFamily="34" charset="0"/>
              </a:rPr>
              <a:t>emp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 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// doesn't have anything to do with persistence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  </a:t>
            </a:r>
            <a:r>
              <a:rPr lang="en-GB" sz="2000" dirty="0" err="1">
                <a:latin typeface="Consolas" panose="020B0609020204030204" pitchFamily="49" charset="0"/>
                <a:cs typeface="Segoe UI" panose="020B0502040204020203" pitchFamily="34" charset="0"/>
              </a:rPr>
              <a:t>emp.</a:t>
            </a:r>
            <a:r>
              <a:rPr lang="en-GB" sz="2000" dirty="0" err="1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Address</a:t>
            </a:r>
            <a:r>
              <a:rPr lang="en-GB" sz="2000" dirty="0" err="1">
                <a:latin typeface="Consolas" panose="020B0609020204030204" pitchFamily="49" charset="0"/>
                <a:cs typeface="Segoe UI" panose="020B0502040204020203" pitchFamily="34" charset="0"/>
              </a:rPr>
              <a:t>.</a:t>
            </a:r>
            <a:r>
              <a:rPr lang="en-GB" sz="2000" dirty="0" err="1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Street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 = </a:t>
            </a:r>
            <a:r>
              <a:rPr lang="en-GB" sz="2000" dirty="0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"</a:t>
            </a:r>
            <a:r>
              <a:rPr lang="en-GB" sz="2000" dirty="0" err="1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Bahnhofstrasse</a:t>
            </a:r>
            <a:r>
              <a:rPr lang="en-GB" sz="2000" dirty="0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"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  </a:t>
            </a:r>
            <a:r>
              <a:rPr lang="en-GB" sz="2000" dirty="0" err="1">
                <a:latin typeface="Consolas" panose="020B0609020204030204" pitchFamily="49" charset="0"/>
                <a:cs typeface="Segoe UI" panose="020B0502040204020203" pitchFamily="34" charset="0"/>
              </a:rPr>
              <a:t>emp.</a:t>
            </a:r>
            <a:r>
              <a:rPr lang="en-GB" sz="2000" dirty="0" err="1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Address</a:t>
            </a:r>
            <a:r>
              <a:rPr lang="en-GB" sz="2000" dirty="0" err="1">
                <a:latin typeface="Consolas" panose="020B0609020204030204" pitchFamily="49" charset="0"/>
                <a:cs typeface="Segoe UI" panose="020B0502040204020203" pitchFamily="34" charset="0"/>
              </a:rPr>
              <a:t>.</a:t>
            </a:r>
            <a:r>
              <a:rPr lang="en-GB" sz="2000" dirty="0" err="1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City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 = </a:t>
            </a:r>
            <a:r>
              <a:rPr lang="en-GB" sz="2000" dirty="0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"Zürich"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89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Factory method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Creational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Creating an instance of an object can sometimes require a lot of work and processes which might not always be the right thing to do or provide the best structure to overall code.</a:t>
            </a:r>
          </a:p>
          <a:p>
            <a:pPr marL="514350" indent="-514350">
              <a:lnSpc>
                <a:spcPct val="100000"/>
              </a:lnSpc>
              <a:spcAft>
                <a:spcPts val="1200"/>
              </a:spcAft>
              <a:buAutoNum type="arabicPeriod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Instantiation might lead to duplicated code</a:t>
            </a:r>
          </a:p>
          <a:p>
            <a:pPr marL="514350" indent="-514350">
              <a:lnSpc>
                <a:spcPct val="100000"/>
              </a:lnSpc>
              <a:spcAft>
                <a:spcPts val="1200"/>
              </a:spcAft>
              <a:buAutoNum type="arabicPeriod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Might require information not available to the object</a:t>
            </a:r>
          </a:p>
          <a:p>
            <a:pPr marL="514350" indent="-514350">
              <a:lnSpc>
                <a:spcPct val="100000"/>
              </a:lnSpc>
              <a:spcAft>
                <a:spcPts val="1200"/>
              </a:spcAft>
              <a:buAutoNum type="arabicPeriod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Might not be part of the object’s concerns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46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Factory method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Creational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Defines an interface for creating an object, but lets classes that implement the interface decide which class to instantiate. 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Factory method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lets a class defer instantiation to subclasses.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24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</a:t>
            </a:r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Factory</a:t>
            </a:r>
            <a:r>
              <a:rPr lang="en-GB" b="1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method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>
                <a:latin typeface="Segoe UI Light" panose="020B0502040204020203" pitchFamily="34" charset="0"/>
                <a:cs typeface="Segoe UI Light" panose="020B0502040204020203" pitchFamily="34" charset="0"/>
              </a:rPr>
              <a:t>Creational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public</a:t>
            </a:r>
            <a:r>
              <a:rPr lang="en-GB" sz="20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abstract class </a:t>
            </a:r>
            <a:r>
              <a:rPr lang="en-GB" sz="2000" b="1" dirty="0" err="1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MazeGame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>
                <a:latin typeface="Consolas" panose="020B0609020204030204" pitchFamily="49" charset="0"/>
                <a:cs typeface="Segoe UI" panose="020B0502040204020203" pitchFamily="34" charset="0"/>
              </a:rPr>
              <a:t>   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private final 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List&lt;Room&gt; rooms =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new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sz="2000" dirty="0" err="1">
                <a:latin typeface="Consolas" panose="020B0609020204030204" pitchFamily="49" charset="0"/>
                <a:cs typeface="Segoe UI" panose="020B0502040204020203" pitchFamily="34" charset="0"/>
              </a:rPr>
              <a:t>ArrayList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&lt;&gt;();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>
                <a:latin typeface="Consolas" panose="020B0609020204030204" pitchFamily="49" charset="0"/>
                <a:cs typeface="Segoe UI" panose="020B0502040204020203" pitchFamily="34" charset="0"/>
              </a:rPr>
              <a:t>   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public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sz="2000" dirty="0" err="1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MazeGame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>
                <a:latin typeface="Consolas" panose="020B0609020204030204" pitchFamily="49" charset="0"/>
                <a:cs typeface="Segoe UI" panose="020B0502040204020203" pitchFamily="34" charset="0"/>
              </a:rPr>
              <a:t>        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Room room1 = </a:t>
            </a:r>
            <a:r>
              <a:rPr lang="en-GB" sz="2000" dirty="0" err="1">
                <a:latin typeface="Consolas" panose="020B0609020204030204" pitchFamily="49" charset="0"/>
                <a:cs typeface="Segoe UI" panose="020B0502040204020203" pitchFamily="34" charset="0"/>
              </a:rPr>
              <a:t>makeRoom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>
                <a:latin typeface="Consolas" panose="020B0609020204030204" pitchFamily="49" charset="0"/>
                <a:cs typeface="Segoe UI" panose="020B0502040204020203" pitchFamily="34" charset="0"/>
              </a:rPr>
              <a:t>        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Room room2 = </a:t>
            </a:r>
            <a:r>
              <a:rPr lang="en-GB" sz="2000" dirty="0" err="1">
                <a:latin typeface="Consolas" panose="020B0609020204030204" pitchFamily="49" charset="0"/>
                <a:cs typeface="Segoe UI" panose="020B0502040204020203" pitchFamily="34" charset="0"/>
              </a:rPr>
              <a:t>makeRoom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>
                <a:latin typeface="Consolas" panose="020B0609020204030204" pitchFamily="49" charset="0"/>
                <a:cs typeface="Segoe UI" panose="020B0502040204020203" pitchFamily="34" charset="0"/>
              </a:rPr>
              <a:t>        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room1.</a:t>
            </a:r>
            <a:r>
              <a:rPr lang="en-GB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connect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(room2);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>
                <a:latin typeface="Consolas" panose="020B0609020204030204" pitchFamily="49" charset="0"/>
                <a:cs typeface="Segoe UI" panose="020B0502040204020203" pitchFamily="34" charset="0"/>
              </a:rPr>
              <a:t>        </a:t>
            </a:r>
            <a:r>
              <a:rPr lang="en-GB" sz="2000" dirty="0" err="1">
                <a:latin typeface="Consolas" panose="020B0609020204030204" pitchFamily="49" charset="0"/>
                <a:cs typeface="Segoe UI" panose="020B0502040204020203" pitchFamily="34" charset="0"/>
              </a:rPr>
              <a:t>rooms.</a:t>
            </a:r>
            <a:r>
              <a:rPr lang="en-GB" sz="2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add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(room1);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>
                <a:latin typeface="Consolas" panose="020B0609020204030204" pitchFamily="49" charset="0"/>
                <a:cs typeface="Segoe UI" panose="020B0502040204020203" pitchFamily="34" charset="0"/>
              </a:rPr>
              <a:t>        </a:t>
            </a:r>
            <a:r>
              <a:rPr lang="en-GB" sz="2000" dirty="0" err="1">
                <a:latin typeface="Consolas" panose="020B0609020204030204" pitchFamily="49" charset="0"/>
                <a:cs typeface="Segoe UI" panose="020B0502040204020203" pitchFamily="34" charset="0"/>
              </a:rPr>
              <a:t>rooms.</a:t>
            </a:r>
            <a:r>
              <a:rPr lang="en-GB" sz="2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add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(room2);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>
                <a:latin typeface="Consolas" panose="020B0609020204030204" pitchFamily="49" charset="0"/>
                <a:cs typeface="Segoe UI" panose="020B0502040204020203" pitchFamily="34" charset="0"/>
              </a:rPr>
              <a:t>    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>
                <a:latin typeface="Consolas" panose="020B0609020204030204" pitchFamily="49" charset="0"/>
                <a:cs typeface="Segoe UI" panose="020B0502040204020203" pitchFamily="34" charset="0"/>
              </a:rPr>
              <a:t>   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abstract protected 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Room </a:t>
            </a:r>
            <a:r>
              <a:rPr lang="en-GB" sz="2000" dirty="0" err="1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makeRoom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>
                <a:latin typeface="Consolas" panose="020B0609020204030204" pitchFamily="49" charset="0"/>
                <a:cs typeface="Segoe UI" panose="020B0502040204020203" pitchFamily="34" charset="0"/>
              </a:rPr>
              <a:t>}</a:t>
            </a:r>
            <a:endParaRPr lang="en-US" sz="2000" dirty="0">
              <a:latin typeface="Consolas" panose="020B0609020204030204" pitchFamily="49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09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Factory method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Creational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public class </a:t>
            </a:r>
            <a:r>
              <a:rPr lang="en-GB" sz="2000" b="1" dirty="0" err="1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MagicMazeGame</a:t>
            </a: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extends</a:t>
            </a: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sz="1800" dirty="0" err="1">
                <a:latin typeface="Consolas" panose="020B0609020204030204" pitchFamily="49" charset="0"/>
                <a:cs typeface="Segoe UI" panose="020B0502040204020203" pitchFamily="34" charset="0"/>
              </a:rPr>
              <a:t>MazeGame</a:t>
            </a: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800" dirty="0">
                <a:solidFill>
                  <a:srgbClr val="7030A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    @Override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   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protected</a:t>
            </a: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 Room </a:t>
            </a:r>
            <a:r>
              <a:rPr lang="en-GB" sz="2000" dirty="0" err="1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makeRoom</a:t>
            </a: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       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return new </a:t>
            </a:r>
            <a:r>
              <a:rPr lang="en-GB" sz="1800" dirty="0" err="1">
                <a:latin typeface="Consolas" panose="020B0609020204030204" pitchFamily="49" charset="0"/>
                <a:cs typeface="Segoe UI" panose="020B0502040204020203" pitchFamily="34" charset="0"/>
              </a:rPr>
              <a:t>MagicRoom</a:t>
            </a: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();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1800" dirty="0">
              <a:latin typeface="Consolas" panose="020B0609020204030204" pitchFamily="49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public class </a:t>
            </a:r>
            <a:r>
              <a:rPr lang="en-GB" sz="2000" b="1" dirty="0" err="1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OrdinaryMazeGame</a:t>
            </a: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extends</a:t>
            </a: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sz="1800" dirty="0" err="1">
                <a:latin typeface="Consolas" panose="020B0609020204030204" pitchFamily="49" charset="0"/>
                <a:cs typeface="Segoe UI" panose="020B0502040204020203" pitchFamily="34" charset="0"/>
              </a:rPr>
              <a:t>MazeGame</a:t>
            </a: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800" dirty="0">
                <a:solidFill>
                  <a:srgbClr val="7030A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    @Override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   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protected</a:t>
            </a: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 Room </a:t>
            </a:r>
            <a:r>
              <a:rPr lang="en-GB" sz="2000" dirty="0" err="1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makeRoom</a:t>
            </a: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       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return new </a:t>
            </a:r>
            <a:r>
              <a:rPr lang="en-GB" sz="1800" dirty="0" err="1">
                <a:latin typeface="Consolas" panose="020B0609020204030204" pitchFamily="49" charset="0"/>
                <a:cs typeface="Segoe UI" panose="020B0502040204020203" pitchFamily="34" charset="0"/>
              </a:rPr>
              <a:t>OrdinaryRoom</a:t>
            </a: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();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1800" dirty="0">
              <a:latin typeface="Consolas" panose="020B0609020204030204" pitchFamily="49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02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Factory method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Creational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800" dirty="0" err="1">
                <a:latin typeface="Consolas" panose="020B0609020204030204" pitchFamily="49" charset="0"/>
                <a:cs typeface="Segoe UI" panose="020B0502040204020203" pitchFamily="34" charset="0"/>
              </a:rPr>
              <a:t>MazeGame</a:t>
            </a: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sz="1800" dirty="0" err="1">
                <a:latin typeface="Consolas" panose="020B0609020204030204" pitchFamily="49" charset="0"/>
                <a:cs typeface="Segoe UI" panose="020B0502040204020203" pitchFamily="34" charset="0"/>
              </a:rPr>
              <a:t>ordinaryGame</a:t>
            </a: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 =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new</a:t>
            </a: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sz="1800" dirty="0" err="1">
                <a:latin typeface="Consolas" panose="020B0609020204030204" pitchFamily="49" charset="0"/>
                <a:cs typeface="Segoe UI" panose="020B0502040204020203" pitchFamily="34" charset="0"/>
              </a:rPr>
              <a:t>OrdinaryMazeGame</a:t>
            </a: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800" dirty="0" err="1">
                <a:latin typeface="Consolas" panose="020B0609020204030204" pitchFamily="49" charset="0"/>
                <a:cs typeface="Segoe UI" panose="020B0502040204020203" pitchFamily="34" charset="0"/>
              </a:rPr>
              <a:t>MazeGame</a:t>
            </a: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sz="1800" dirty="0" err="1">
                <a:latin typeface="Consolas" panose="020B0609020204030204" pitchFamily="49" charset="0"/>
                <a:cs typeface="Segoe UI" panose="020B0502040204020203" pitchFamily="34" charset="0"/>
              </a:rPr>
              <a:t>magicGame</a:t>
            </a: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 =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new</a:t>
            </a: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sz="1800" dirty="0" err="1">
                <a:latin typeface="Consolas" panose="020B0609020204030204" pitchFamily="49" charset="0"/>
                <a:cs typeface="Segoe UI" panose="020B0502040204020203" pitchFamily="34" charset="0"/>
              </a:rPr>
              <a:t>MagicMazeGame</a:t>
            </a:r>
            <a:r>
              <a:rPr lang="en-GB" sz="1800" dirty="0">
                <a:latin typeface="Consolas" panose="020B0609020204030204" pitchFamily="49" charset="0"/>
                <a:cs typeface="Segoe UI" panose="020B0502040204020203" pitchFamily="34" charset="0"/>
              </a:rPr>
              <a:t>();</a:t>
            </a:r>
            <a:endParaRPr lang="en-US" sz="1800" dirty="0">
              <a:latin typeface="Consolas" panose="020B0609020204030204" pitchFamily="49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9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Factory method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Creational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Source Making : Factory Method Design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https://sourcemaking.com/design_patterns/factory_method</a:t>
            </a: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Wikipedia: Factory Method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https://en.wikipedia.org/wiki/Factory_method_pattern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Binpress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: The Factory Design Pattern Explained By Example</a:t>
            </a:r>
            <a:b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https://www.binpress.com/tutorial/the-factory-design-pattern-explained-by-example/142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06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Abstract factory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Creational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Provides an interface for creating families of related or dependent objects without specifying their concrete classes.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31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Abstract factory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Creational </a:t>
            </a:r>
            <a:endParaRPr lang="en-GB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75" y="1679575"/>
            <a:ext cx="6191250" cy="464343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920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Abstract factory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Creational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public abstract class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CPU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}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// class CPU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Consolas" panose="020B0609020204030204" pitchFamily="49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class </a:t>
            </a:r>
            <a:r>
              <a:rPr lang="en-GB" b="1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EmberCPU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extends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CPU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}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// class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EmberCPU</a:t>
            </a:r>
            <a:endParaRPr lang="en-GB" dirty="0">
              <a:solidFill>
                <a:schemeClr val="bg1">
                  <a:lumMod val="65000"/>
                </a:schemeClr>
              </a:solidFill>
              <a:latin typeface="Consolas" panose="020B0609020204030204" pitchFamily="49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Consolas" panose="020B0609020204030204" pitchFamily="49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Consolas" panose="020B0609020204030204" pitchFamily="49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Consolas" panose="020B0609020204030204" pitchFamily="49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Consolas" panose="020B0609020204030204" pitchFamily="49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Consolas" panose="020B0609020204030204" pitchFamily="49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class </a:t>
            </a:r>
            <a:r>
              <a:rPr lang="en-GB" b="1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EmberToolkit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extends </a:t>
            </a:r>
            <a:r>
              <a:rPr lang="en-GB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ArchitectureToolkit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public CPU </a:t>
            </a:r>
            <a:r>
              <a:rPr lang="en-GB" b="1" dirty="0" err="1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createCPU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return new </a:t>
            </a:r>
            <a:r>
              <a:rPr lang="en-GB" b="1" dirty="0" err="1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EmberCPU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}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//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createCPU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Consolas" panose="020B0609020204030204" pitchFamily="49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public MMU </a:t>
            </a:r>
            <a:r>
              <a:rPr lang="en-GB" b="1" dirty="0" err="1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createMMU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return new </a:t>
            </a:r>
            <a:r>
              <a:rPr lang="en-GB" b="1" dirty="0" err="1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EmberMMU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}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//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createMMU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}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// class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EmberFactory</a:t>
            </a:r>
            <a:endParaRPr lang="en-GB" dirty="0">
              <a:solidFill>
                <a:schemeClr val="bg1">
                  <a:lumMod val="65000"/>
                </a:schemeClr>
              </a:solidFill>
              <a:latin typeface="Consolas" panose="020B0609020204030204" pitchFamily="49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59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134293" y="1825625"/>
            <a:ext cx="37905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Values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Simplicity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Communication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Feedback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Courage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32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Abstract factory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Creational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94136" cy="435133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public abstract class </a:t>
            </a:r>
            <a:r>
              <a:rPr lang="en-GB" b="1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ArchitectureToolkit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Consolas" panose="020B0609020204030204" pitchFamily="49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private static final </a:t>
            </a: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EmberToolkit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emberToolkit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= new </a:t>
            </a:r>
            <a:r>
              <a:rPr lang="en-GB" b="1" dirty="0" err="1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EmberToolkit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private static final </a:t>
            </a: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EnginolaToolkit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enginolaToolkit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= new </a:t>
            </a:r>
            <a:r>
              <a:rPr lang="en-GB" b="1" dirty="0" err="1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EnginolaToolkit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Consolas" panose="020B0609020204030204" pitchFamily="49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// Returns a concrete factory object that is an instance of the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  // concrete factory class appropriate for the given architecture.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static final </a:t>
            </a: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ArchitectureToolkit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b="1" dirty="0" err="1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getFactory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(</a:t>
            </a:r>
            <a:r>
              <a:rPr lang="en-GB" b="1" dirty="0" err="1">
                <a:latin typeface="Consolas" panose="020B0609020204030204" pitchFamily="49" charset="0"/>
                <a:cs typeface="Segoe UI" panose="020B0502040204020203" pitchFamily="34" charset="0"/>
              </a:rPr>
              <a:t>int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architecture)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switch (architecture)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  case ENGINOLA: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    return </a:t>
            </a: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enginolaToolkit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Consolas" panose="020B0609020204030204" pitchFamily="49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  case EMBER: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    return </a:t>
            </a: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emberToolkit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    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}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// switch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}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//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getFactory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Consolas" panose="020B0609020204030204" pitchFamily="49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public abstract CPU </a:t>
            </a:r>
            <a:r>
              <a:rPr lang="en-GB" b="1" dirty="0" err="1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createCPU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public abstract MMU </a:t>
            </a:r>
            <a:r>
              <a:rPr lang="en-GB" b="1" dirty="0" err="1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createMMU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}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//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AbstractFactory</a:t>
            </a:r>
            <a:endParaRPr lang="en-GB" dirty="0">
              <a:solidFill>
                <a:schemeClr val="bg1">
                  <a:lumMod val="65000"/>
                </a:schemeClr>
              </a:solidFill>
              <a:latin typeface="Consolas" panose="020B0609020204030204" pitchFamily="49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public class </a:t>
            </a:r>
            <a:r>
              <a:rPr lang="en-GB" sz="2700" b="1" dirty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Client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public void </a:t>
            </a:r>
            <a:r>
              <a:rPr lang="en-GB" sz="2700" b="1" dirty="0" err="1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doIt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</a:t>
            </a: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AbstractFactory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af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</a:t>
            </a: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af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= </a:t>
            </a: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AbstractFactory.</a:t>
            </a:r>
            <a:r>
              <a:rPr lang="en-GB" sz="2700" b="1" dirty="0" err="1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getFactory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</a:t>
            </a: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AbstractFactory.EMBER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CPU </a:t>
            </a: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cpu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= </a:t>
            </a: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af.createCPU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}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//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doIt</a:t>
            </a:r>
            <a:endParaRPr lang="en-GB" dirty="0">
              <a:solidFill>
                <a:schemeClr val="bg1">
                  <a:lumMod val="65000"/>
                </a:schemeClr>
              </a:solidFill>
              <a:latin typeface="Consolas" panose="020B0609020204030204" pitchFamily="49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}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// class Client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87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Abstract factory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Creational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Source Making : Abstract Factory Design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https://sourcemaking.com/design_patterns/abstract_factory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Wikipedia: Factory Method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https://en.wikipedia.org/wiki/Factory_method_pattern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Binpress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: The Factory Design Pattern Explained By Example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https://www.binpress.com/tutorial/the-factory-design-pattern-explained-by-example/142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82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22</a:t>
            </a:fld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Next session</a:t>
            </a:r>
            <a:endParaRPr lang="en-GB" sz="2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1690688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Value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Communication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38200" y="2570913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You Aren’t </a:t>
            </a:r>
            <a:r>
              <a:rPr lang="en-GB" b="1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Gonna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Need It</a:t>
            </a:r>
            <a:endParaRPr lang="en-GB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38200" y="3451138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</a:t>
            </a:r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| </a:t>
            </a:r>
            <a:r>
              <a:rPr lang="en-GB" b="1">
                <a:latin typeface="Segoe UI Semibold" panose="020B0702040204020203" pitchFamily="34" charset="0"/>
                <a:cs typeface="Segoe UI Semibold" panose="020B0702040204020203" pitchFamily="34" charset="0"/>
              </a:rPr>
              <a:t>Keep It Simple</a:t>
            </a:r>
            <a:endParaRPr lang="en-GB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38200" y="4331363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Builder</a:t>
            </a:r>
            <a:endParaRPr lang="en-GB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38200" y="5211588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Patterns </a:t>
            </a:r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| </a:t>
            </a:r>
            <a:r>
              <a:rPr lang="en-GB" b="1">
                <a:latin typeface="Segoe UI Semibold" panose="020B0702040204020203" pitchFamily="34" charset="0"/>
                <a:cs typeface="Segoe UI Semibold" panose="020B0702040204020203" pitchFamily="34" charset="0"/>
              </a:rPr>
              <a:t>Prototype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734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lnSpcReduction="10000"/>
          </a:bodyPr>
          <a:lstStyle/>
          <a:p>
            <a:pPr marL="182563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Boy Scout Rule</a:t>
            </a:r>
          </a:p>
          <a:p>
            <a:pPr marL="182563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Persistence Ignorance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You Aren’t </a:t>
            </a: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Gonna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Need It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Keep It Simple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Stable Dependencies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Hollywood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Single Responsibility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Open-Closed</a:t>
            </a:r>
          </a:p>
          <a:p>
            <a:pPr marL="182563" indent="0">
              <a:buNone/>
            </a:pP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Liskov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Substitution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Interface Segregation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Don’t Repeat Yourself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Inversion of Control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Dependency Inversion</a:t>
            </a:r>
          </a:p>
          <a:p>
            <a:pPr marL="182563" indent="0">
              <a:buNone/>
            </a:pPr>
            <a:r>
              <a:rPr lang="en-GB">
                <a:latin typeface="Segoe UI" panose="020B0502040204020203" pitchFamily="34" charset="0"/>
                <a:cs typeface="Segoe UI" panose="020B0502040204020203" pitchFamily="34" charset="0"/>
              </a:rPr>
              <a:t>Explicit Dependencies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Once and Only Once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Separation of Concerns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Tell, Don’t Ask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Encapsulation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Principle of Least Surprise</a:t>
            </a:r>
          </a:p>
          <a:p>
            <a:pPr marL="182563" indent="0"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33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838200" y="365125"/>
            <a:ext cx="1121605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Patterns</a:t>
            </a: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| </a:t>
            </a:r>
            <a:r>
              <a:rPr lang="en-GB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Creational, Structural, </a:t>
            </a:r>
            <a:r>
              <a:rPr lang="en-GB" sz="4000">
                <a:latin typeface="Segoe UI Semibold" panose="020B0702040204020203" pitchFamily="34" charset="0"/>
                <a:cs typeface="Segoe UI Semibold" panose="020B0702040204020203" pitchFamily="34" charset="0"/>
              </a:rPr>
              <a:t>Behavioural</a:t>
            </a:r>
            <a:endParaRPr lang="en-GB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Factory method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Abstract factory 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Builder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Prototype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Singleton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Adapter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Bridge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Composite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Decorator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Façade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Flyweight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Proxy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Chain of responsiblity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Command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Interpreter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Iterator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Mediator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Memento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Observer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Stategy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Template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Visitor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62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Value</a:t>
            </a:r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|</a:t>
            </a:r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b="1">
                <a:latin typeface="Segoe UI Semibold" panose="020B0702040204020203" pitchFamily="34" charset="0"/>
                <a:cs typeface="Segoe UI Semibold" panose="020B0702040204020203" pitchFamily="34" charset="0"/>
              </a:rPr>
              <a:t>Simplicity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We will do what is needed and asked for, but no more. This will maximize the value created for the investment made to date. 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We will take small simple steps to our goal and mitigate failures as they happen. 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We will create something we are proud of and maintain it long term for reasonable costs. 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86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Value</a:t>
            </a:r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 | </a:t>
            </a:r>
            <a:r>
              <a:rPr lang="en-GB" b="1">
                <a:latin typeface="Segoe UI Semibold" panose="020B0702040204020203" pitchFamily="34" charset="0"/>
                <a:cs typeface="Segoe UI Semibold" panose="020B0702040204020203" pitchFamily="34" charset="0"/>
              </a:rPr>
              <a:t>Simplicity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Pass all tests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Express the author’s ideas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Avoid duplication</a:t>
            </a:r>
          </a:p>
          <a:p>
            <a:pPr marL="0" indent="0">
              <a:buNone/>
            </a:pPr>
            <a:r>
              <a:rPr lang="en-GB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Minimise the</a:t>
            </a:r>
            <a:r>
              <a:rPr lang="en-GB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number of classes, methods, and modules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142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Boy scout rule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“Always leave the campground cleaner than you found it."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“Always check code in cleaner than when you checked it out."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359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Persistence Ignorance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Classes which model business logic shouldn’t be affected by or designed for persistence logic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50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Persistence Ignorance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02696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// logic to update an address mixed with database code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trx = </a:t>
            </a:r>
            <a:r>
              <a:rPr lang="en-GB" sz="2000" dirty="0" err="1">
                <a:latin typeface="Consolas" panose="020B0609020204030204" pitchFamily="49" charset="0"/>
                <a:cs typeface="Segoe UI" panose="020B0502040204020203" pitchFamily="34" charset="0"/>
              </a:rPr>
              <a:t>connection.</a:t>
            </a:r>
            <a:r>
              <a:rPr lang="en-GB" sz="20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CreateTransaction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query = </a:t>
            </a:r>
            <a:r>
              <a:rPr lang="en-GB" sz="2000" dirty="0" err="1">
                <a:latin typeface="Consolas" panose="020B0609020204030204" pitchFamily="49" charset="0"/>
                <a:cs typeface="Segoe UI" panose="020B0502040204020203" pitchFamily="34" charset="0"/>
              </a:rPr>
              <a:t>connection.</a:t>
            </a:r>
            <a:r>
              <a:rPr lang="en-GB" sz="20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CreateQuery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(</a:t>
            </a:r>
            <a:r>
              <a:rPr lang="en-GB" sz="2000" dirty="0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"Select * from Employee where id = </a:t>
            </a:r>
            <a:r>
              <a:rPr lang="en-GB" sz="2000" dirty="0" err="1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empid</a:t>
            </a:r>
            <a:r>
              <a:rPr lang="en-GB" sz="2000" dirty="0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"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 dirty="0" err="1">
                <a:latin typeface="Consolas" panose="020B0609020204030204" pitchFamily="49" charset="0"/>
                <a:cs typeface="Segoe UI" panose="020B0502040204020203" pitchFamily="34" charset="0"/>
              </a:rPr>
              <a:t>resultset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 = </a:t>
            </a:r>
            <a:r>
              <a:rPr lang="en-GB" sz="2000" dirty="0" err="1">
                <a:latin typeface="Consolas" panose="020B0609020204030204" pitchFamily="49" charset="0"/>
                <a:cs typeface="Segoe UI" panose="020B0502040204020203" pitchFamily="34" charset="0"/>
              </a:rPr>
              <a:t>query.</a:t>
            </a:r>
            <a:r>
              <a:rPr lang="en-GB" sz="20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Run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 dirty="0" err="1">
                <a:latin typeface="Consolas" panose="020B0609020204030204" pitchFamily="49" charset="0"/>
                <a:cs typeface="Segoe UI" panose="020B0502040204020203" pitchFamily="34" charset="0"/>
              </a:rPr>
              <a:t>resultset.</a:t>
            </a:r>
            <a:r>
              <a:rPr lang="en-GB" sz="20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SetValue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(</a:t>
            </a:r>
            <a:r>
              <a:rPr lang="en-GB" sz="2000" dirty="0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"</a:t>
            </a:r>
            <a:r>
              <a:rPr lang="en-GB" sz="2000" dirty="0" err="1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Address_Street</a:t>
            </a:r>
            <a:r>
              <a:rPr lang="en-GB" sz="2000" dirty="0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"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, </a:t>
            </a:r>
            <a:r>
              <a:rPr lang="en-GB" sz="2000" dirty="0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"</a:t>
            </a:r>
            <a:r>
              <a:rPr lang="en-GB" sz="2000" dirty="0" err="1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Bahnhofstrasse</a:t>
            </a:r>
            <a:r>
              <a:rPr lang="en-GB" sz="2000" dirty="0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"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 dirty="0" err="1">
                <a:latin typeface="Consolas" panose="020B0609020204030204" pitchFamily="49" charset="0"/>
                <a:cs typeface="Segoe UI" panose="020B0502040204020203" pitchFamily="34" charset="0"/>
              </a:rPr>
              <a:t>resultset.</a:t>
            </a:r>
            <a:r>
              <a:rPr lang="en-GB" sz="20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SetValue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(</a:t>
            </a:r>
            <a:r>
              <a:rPr lang="en-GB" sz="2000" dirty="0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"</a:t>
            </a:r>
            <a:r>
              <a:rPr lang="en-GB" sz="2000" dirty="0" err="1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Address_City</a:t>
            </a:r>
            <a:r>
              <a:rPr lang="en-GB" sz="2000" dirty="0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"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, </a:t>
            </a:r>
            <a:r>
              <a:rPr lang="en-GB" sz="2000" dirty="0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"Zürich"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 dirty="0" err="1">
                <a:latin typeface="Consolas" panose="020B0609020204030204" pitchFamily="49" charset="0"/>
                <a:cs typeface="Segoe UI" panose="020B0502040204020203" pitchFamily="34" charset="0"/>
              </a:rPr>
              <a:t>trx.</a:t>
            </a:r>
            <a:r>
              <a:rPr lang="en-GB" sz="20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Commit</a:t>
            </a:r>
            <a:r>
              <a:rPr lang="en-GB" sz="2000" dirty="0">
                <a:latin typeface="Consolas" panose="020B0609020204030204" pitchFamily="49" charset="0"/>
                <a:cs typeface="Segoe UI" panose="020B0502040204020203" pitchFamily="34" charset="0"/>
              </a:rPr>
              <a:t>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87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974</Words>
  <Application>Microsoft Office PowerPoint</Application>
  <PresentationFormat>Widescreen</PresentationFormat>
  <Paragraphs>225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等线</vt:lpstr>
      <vt:lpstr>Arial</vt:lpstr>
      <vt:lpstr>Calibri</vt:lpstr>
      <vt:lpstr>Calibri Light</vt:lpstr>
      <vt:lpstr>Consolas</vt:lpstr>
      <vt:lpstr>Segoe UI</vt:lpstr>
      <vt:lpstr>Segoe UI Light</vt:lpstr>
      <vt:lpstr>Segoe UI Semibold</vt:lpstr>
      <vt:lpstr>Office Theme</vt:lpstr>
      <vt:lpstr>How to be a Good Developer</vt:lpstr>
      <vt:lpstr>PowerPoint Presentation</vt:lpstr>
      <vt:lpstr>Principles</vt:lpstr>
      <vt:lpstr>PowerPoint Presentation</vt:lpstr>
      <vt:lpstr>Value | Simplicity</vt:lpstr>
      <vt:lpstr>Value | Simplicity</vt:lpstr>
      <vt:lpstr>Principles | Boy scout rule</vt:lpstr>
      <vt:lpstr>Principles | Persistence Ignorance</vt:lpstr>
      <vt:lpstr>Principles | Persistence Ignorance</vt:lpstr>
      <vt:lpstr>Principles | Persistence Ignorance</vt:lpstr>
      <vt:lpstr>Pattern | Factory method  Creational </vt:lpstr>
      <vt:lpstr>Pattern | Factory method  Creational </vt:lpstr>
      <vt:lpstr>Pattern | Factory method  Creational </vt:lpstr>
      <vt:lpstr>Pattern | Factory method  Creational </vt:lpstr>
      <vt:lpstr>Pattern | Factory method  Creational </vt:lpstr>
      <vt:lpstr>Pattern | Factory method  Creational </vt:lpstr>
      <vt:lpstr>Pattern | Abstract factory  Creational </vt:lpstr>
      <vt:lpstr>Pattern | Abstract factory  Creational </vt:lpstr>
      <vt:lpstr>Pattern | Abstract factory  Creational </vt:lpstr>
      <vt:lpstr>Pattern | Abstract factory  Creational </vt:lpstr>
      <vt:lpstr>Pattern | Abstract factory  Creational </vt:lpstr>
      <vt:lpstr>Next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Matthias</dc:creator>
  <cp:lastModifiedBy>Matt Matthias</cp:lastModifiedBy>
  <cp:revision>14</cp:revision>
  <dcterms:created xsi:type="dcterms:W3CDTF">2016-05-13T07:51:51Z</dcterms:created>
  <dcterms:modified xsi:type="dcterms:W3CDTF">2016-11-30T21:56:43Z</dcterms:modified>
</cp:coreProperties>
</file>